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7DC3EB-9052-4BDB-A812-E64B99DA3070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9CED0BF-B523-40A6-816C-14FDBD953BDF}">
      <dgm:prSet/>
      <dgm:spPr/>
      <dgm:t>
        <a:bodyPr/>
        <a:lstStyle/>
        <a:p>
          <a:r>
            <a:rPr lang="en-US" b="1"/>
            <a:t>By overall charge</a:t>
          </a:r>
          <a:r>
            <a:rPr lang="en-US"/>
            <a:t> — cationic, anionic, or neutral complexes.</a:t>
          </a:r>
        </a:p>
      </dgm:t>
    </dgm:pt>
    <dgm:pt modelId="{629F86F9-B3DD-4971-A6C9-FF1E4F8AAFE6}" type="parTrans" cxnId="{7C6A2A2D-F0AD-42CC-B0CD-870039E4F2F7}">
      <dgm:prSet/>
      <dgm:spPr/>
      <dgm:t>
        <a:bodyPr/>
        <a:lstStyle/>
        <a:p>
          <a:endParaRPr lang="en-US"/>
        </a:p>
      </dgm:t>
    </dgm:pt>
    <dgm:pt modelId="{EA37676E-FD42-4E5B-9461-790A544053F2}" type="sibTrans" cxnId="{7C6A2A2D-F0AD-42CC-B0CD-870039E4F2F7}">
      <dgm:prSet/>
      <dgm:spPr/>
      <dgm:t>
        <a:bodyPr/>
        <a:lstStyle/>
        <a:p>
          <a:endParaRPr lang="en-US"/>
        </a:p>
      </dgm:t>
    </dgm:pt>
    <dgm:pt modelId="{80B75891-25BB-46EB-B385-6CA8E5269AF6}">
      <dgm:prSet/>
      <dgm:spPr/>
      <dgm:t>
        <a:bodyPr/>
        <a:lstStyle/>
        <a:p>
          <a:r>
            <a:rPr lang="en-US" b="1"/>
            <a:t>By the type of ligands</a:t>
          </a:r>
          <a:r>
            <a:rPr lang="en-US"/>
            <a:t> — simple, chelating, or polydentate.</a:t>
          </a:r>
        </a:p>
      </dgm:t>
    </dgm:pt>
    <dgm:pt modelId="{507F142E-F5B4-4665-8EE2-C40D48CFD99F}" type="parTrans" cxnId="{2A83AC9B-7239-42CD-ACA3-A0F83F952D58}">
      <dgm:prSet/>
      <dgm:spPr/>
      <dgm:t>
        <a:bodyPr/>
        <a:lstStyle/>
        <a:p>
          <a:endParaRPr lang="en-US"/>
        </a:p>
      </dgm:t>
    </dgm:pt>
    <dgm:pt modelId="{1A4D64DE-D9A3-4389-84F4-C80D020ED165}" type="sibTrans" cxnId="{2A83AC9B-7239-42CD-ACA3-A0F83F952D58}">
      <dgm:prSet/>
      <dgm:spPr/>
      <dgm:t>
        <a:bodyPr/>
        <a:lstStyle/>
        <a:p>
          <a:endParaRPr lang="en-US"/>
        </a:p>
      </dgm:t>
    </dgm:pt>
    <dgm:pt modelId="{BBB154D9-E669-40AD-BFCB-8EFBB5AE036D}">
      <dgm:prSet/>
      <dgm:spPr/>
      <dgm:t>
        <a:bodyPr/>
        <a:lstStyle/>
        <a:p>
          <a:r>
            <a:rPr lang="en-US" b="1"/>
            <a:t>By the nature of the metal center</a:t>
          </a:r>
          <a:r>
            <a:rPr lang="en-US"/>
            <a:t> — transition or non-transition metals.</a:t>
          </a:r>
        </a:p>
      </dgm:t>
    </dgm:pt>
    <dgm:pt modelId="{D4EBB86D-94DD-4FAE-BBFE-6846237DFED2}" type="parTrans" cxnId="{2C992000-C1BE-4804-A394-8ABA013463DF}">
      <dgm:prSet/>
      <dgm:spPr/>
      <dgm:t>
        <a:bodyPr/>
        <a:lstStyle/>
        <a:p>
          <a:endParaRPr lang="en-US"/>
        </a:p>
      </dgm:t>
    </dgm:pt>
    <dgm:pt modelId="{DEB8C3EE-583F-4178-A658-A909E757BA26}" type="sibTrans" cxnId="{2C992000-C1BE-4804-A394-8ABA013463DF}">
      <dgm:prSet/>
      <dgm:spPr/>
      <dgm:t>
        <a:bodyPr/>
        <a:lstStyle/>
        <a:p>
          <a:endParaRPr lang="en-US"/>
        </a:p>
      </dgm:t>
    </dgm:pt>
    <dgm:pt modelId="{800AE3CD-921D-4188-B31D-9909E56C7F0F}">
      <dgm:prSet/>
      <dgm:spPr/>
      <dgm:t>
        <a:bodyPr/>
        <a:lstStyle/>
        <a:p>
          <a:r>
            <a:rPr lang="en-US" b="1"/>
            <a:t>By coordination number and geometry</a:t>
          </a:r>
          <a:r>
            <a:rPr lang="en-US"/>
            <a:t> — linear, tetrahedral, square planar, or octahedral.</a:t>
          </a:r>
        </a:p>
      </dgm:t>
    </dgm:pt>
    <dgm:pt modelId="{F1FBA1A7-835D-4202-AFB4-2304292C2084}" type="parTrans" cxnId="{D7F705C9-859C-4202-99CE-3021463CA06A}">
      <dgm:prSet/>
      <dgm:spPr/>
      <dgm:t>
        <a:bodyPr/>
        <a:lstStyle/>
        <a:p>
          <a:endParaRPr lang="en-US"/>
        </a:p>
      </dgm:t>
    </dgm:pt>
    <dgm:pt modelId="{9A349ABF-6914-4FC9-A1F3-20EE57A91AC3}" type="sibTrans" cxnId="{D7F705C9-859C-4202-99CE-3021463CA06A}">
      <dgm:prSet/>
      <dgm:spPr/>
      <dgm:t>
        <a:bodyPr/>
        <a:lstStyle/>
        <a:p>
          <a:endParaRPr lang="en-US"/>
        </a:p>
      </dgm:t>
    </dgm:pt>
    <dgm:pt modelId="{7717904A-3665-4B31-91F3-F93F16AEC38B}">
      <dgm:prSet/>
      <dgm:spPr/>
      <dgm:t>
        <a:bodyPr/>
        <a:lstStyle/>
        <a:p>
          <a:r>
            <a:rPr lang="en-US" b="1"/>
            <a:t>By oxidation state</a:t>
          </a:r>
          <a:r>
            <a:rPr lang="en-US"/>
            <a:t> — low- or high-oxidation-state complexes.</a:t>
          </a:r>
        </a:p>
      </dgm:t>
    </dgm:pt>
    <dgm:pt modelId="{381DE644-01ED-4833-9FEF-144FE96DDE96}" type="parTrans" cxnId="{199FD1EB-C4B9-453D-86F2-0EC6CF76B1D9}">
      <dgm:prSet/>
      <dgm:spPr/>
      <dgm:t>
        <a:bodyPr/>
        <a:lstStyle/>
        <a:p>
          <a:endParaRPr lang="en-US"/>
        </a:p>
      </dgm:t>
    </dgm:pt>
    <dgm:pt modelId="{317B1EA3-9F0E-4A48-A384-5C56AA616077}" type="sibTrans" cxnId="{199FD1EB-C4B9-453D-86F2-0EC6CF76B1D9}">
      <dgm:prSet/>
      <dgm:spPr/>
      <dgm:t>
        <a:bodyPr/>
        <a:lstStyle/>
        <a:p>
          <a:endParaRPr lang="en-US"/>
        </a:p>
      </dgm:t>
    </dgm:pt>
    <dgm:pt modelId="{FA0BB057-4AAC-4994-BA5F-B9BF2A1EA3D5}" type="pres">
      <dgm:prSet presAssocID="{9F7DC3EB-9052-4BDB-A812-E64B99DA3070}" presName="diagram" presStyleCnt="0">
        <dgm:presLayoutVars>
          <dgm:dir/>
          <dgm:resizeHandles val="exact"/>
        </dgm:presLayoutVars>
      </dgm:prSet>
      <dgm:spPr/>
    </dgm:pt>
    <dgm:pt modelId="{BA90A529-C069-4B08-B156-7CBCAC962A74}" type="pres">
      <dgm:prSet presAssocID="{A9CED0BF-B523-40A6-816C-14FDBD953BDF}" presName="node" presStyleLbl="node1" presStyleIdx="0" presStyleCnt="5">
        <dgm:presLayoutVars>
          <dgm:bulletEnabled val="1"/>
        </dgm:presLayoutVars>
      </dgm:prSet>
      <dgm:spPr/>
    </dgm:pt>
    <dgm:pt modelId="{AFC602EB-DE46-4C76-AB3B-64E3EA43D0FA}" type="pres">
      <dgm:prSet presAssocID="{EA37676E-FD42-4E5B-9461-790A544053F2}" presName="sibTrans" presStyleCnt="0"/>
      <dgm:spPr/>
    </dgm:pt>
    <dgm:pt modelId="{FCF8F305-27DB-46DB-B852-41B813549595}" type="pres">
      <dgm:prSet presAssocID="{80B75891-25BB-46EB-B385-6CA8E5269AF6}" presName="node" presStyleLbl="node1" presStyleIdx="1" presStyleCnt="5">
        <dgm:presLayoutVars>
          <dgm:bulletEnabled val="1"/>
        </dgm:presLayoutVars>
      </dgm:prSet>
      <dgm:spPr/>
    </dgm:pt>
    <dgm:pt modelId="{70FCB793-0CFF-4105-8CD0-4FDAAA0F7259}" type="pres">
      <dgm:prSet presAssocID="{1A4D64DE-D9A3-4389-84F4-C80D020ED165}" presName="sibTrans" presStyleCnt="0"/>
      <dgm:spPr/>
    </dgm:pt>
    <dgm:pt modelId="{C19F5A2F-5CC6-4121-A036-FD181EB02D4A}" type="pres">
      <dgm:prSet presAssocID="{BBB154D9-E669-40AD-BFCB-8EFBB5AE036D}" presName="node" presStyleLbl="node1" presStyleIdx="2" presStyleCnt="5">
        <dgm:presLayoutVars>
          <dgm:bulletEnabled val="1"/>
        </dgm:presLayoutVars>
      </dgm:prSet>
      <dgm:spPr/>
    </dgm:pt>
    <dgm:pt modelId="{486D473B-DFC5-4D01-94C8-CD14104BFFA0}" type="pres">
      <dgm:prSet presAssocID="{DEB8C3EE-583F-4178-A658-A909E757BA26}" presName="sibTrans" presStyleCnt="0"/>
      <dgm:spPr/>
    </dgm:pt>
    <dgm:pt modelId="{A55B585E-1353-4BA4-BD6B-0A4C58C80F32}" type="pres">
      <dgm:prSet presAssocID="{800AE3CD-921D-4188-B31D-9909E56C7F0F}" presName="node" presStyleLbl="node1" presStyleIdx="3" presStyleCnt="5">
        <dgm:presLayoutVars>
          <dgm:bulletEnabled val="1"/>
        </dgm:presLayoutVars>
      </dgm:prSet>
      <dgm:spPr/>
    </dgm:pt>
    <dgm:pt modelId="{32CC8D21-E9B3-4D48-8BA2-B7E09C36798D}" type="pres">
      <dgm:prSet presAssocID="{9A349ABF-6914-4FC9-A1F3-20EE57A91AC3}" presName="sibTrans" presStyleCnt="0"/>
      <dgm:spPr/>
    </dgm:pt>
    <dgm:pt modelId="{F22E5F65-BAA2-4A8A-A360-AD2525055DAB}" type="pres">
      <dgm:prSet presAssocID="{7717904A-3665-4B31-91F3-F93F16AEC38B}" presName="node" presStyleLbl="node1" presStyleIdx="4" presStyleCnt="5">
        <dgm:presLayoutVars>
          <dgm:bulletEnabled val="1"/>
        </dgm:presLayoutVars>
      </dgm:prSet>
      <dgm:spPr/>
    </dgm:pt>
  </dgm:ptLst>
  <dgm:cxnLst>
    <dgm:cxn modelId="{2C992000-C1BE-4804-A394-8ABA013463DF}" srcId="{9F7DC3EB-9052-4BDB-A812-E64B99DA3070}" destId="{BBB154D9-E669-40AD-BFCB-8EFBB5AE036D}" srcOrd="2" destOrd="0" parTransId="{D4EBB86D-94DD-4FAE-BBFE-6846237DFED2}" sibTransId="{DEB8C3EE-583F-4178-A658-A909E757BA26}"/>
    <dgm:cxn modelId="{268B1517-8AA6-4098-9F6B-FA8ED50FACD5}" type="presOf" srcId="{7717904A-3665-4B31-91F3-F93F16AEC38B}" destId="{F22E5F65-BAA2-4A8A-A360-AD2525055DAB}" srcOrd="0" destOrd="0" presId="urn:microsoft.com/office/officeart/2005/8/layout/default"/>
    <dgm:cxn modelId="{87A5E517-8D24-4F38-8967-F9DDE43B1A1F}" type="presOf" srcId="{800AE3CD-921D-4188-B31D-9909E56C7F0F}" destId="{A55B585E-1353-4BA4-BD6B-0A4C58C80F32}" srcOrd="0" destOrd="0" presId="urn:microsoft.com/office/officeart/2005/8/layout/default"/>
    <dgm:cxn modelId="{7C6A2A2D-F0AD-42CC-B0CD-870039E4F2F7}" srcId="{9F7DC3EB-9052-4BDB-A812-E64B99DA3070}" destId="{A9CED0BF-B523-40A6-816C-14FDBD953BDF}" srcOrd="0" destOrd="0" parTransId="{629F86F9-B3DD-4971-A6C9-FF1E4F8AAFE6}" sibTransId="{EA37676E-FD42-4E5B-9461-790A544053F2}"/>
    <dgm:cxn modelId="{83C36276-9B99-421C-B543-C8B40CDD7840}" type="presOf" srcId="{A9CED0BF-B523-40A6-816C-14FDBD953BDF}" destId="{BA90A529-C069-4B08-B156-7CBCAC962A74}" srcOrd="0" destOrd="0" presId="urn:microsoft.com/office/officeart/2005/8/layout/default"/>
    <dgm:cxn modelId="{A0C56F8D-E556-4D38-8D70-C91DC6F44374}" type="presOf" srcId="{80B75891-25BB-46EB-B385-6CA8E5269AF6}" destId="{FCF8F305-27DB-46DB-B852-41B813549595}" srcOrd="0" destOrd="0" presId="urn:microsoft.com/office/officeart/2005/8/layout/default"/>
    <dgm:cxn modelId="{2A83AC9B-7239-42CD-ACA3-A0F83F952D58}" srcId="{9F7DC3EB-9052-4BDB-A812-E64B99DA3070}" destId="{80B75891-25BB-46EB-B385-6CA8E5269AF6}" srcOrd="1" destOrd="0" parTransId="{507F142E-F5B4-4665-8EE2-C40D48CFD99F}" sibTransId="{1A4D64DE-D9A3-4389-84F4-C80D020ED165}"/>
    <dgm:cxn modelId="{BF50009E-4065-463D-9253-B9F9A0F427FC}" type="presOf" srcId="{9F7DC3EB-9052-4BDB-A812-E64B99DA3070}" destId="{FA0BB057-4AAC-4994-BA5F-B9BF2A1EA3D5}" srcOrd="0" destOrd="0" presId="urn:microsoft.com/office/officeart/2005/8/layout/default"/>
    <dgm:cxn modelId="{D7F705C9-859C-4202-99CE-3021463CA06A}" srcId="{9F7DC3EB-9052-4BDB-A812-E64B99DA3070}" destId="{800AE3CD-921D-4188-B31D-9909E56C7F0F}" srcOrd="3" destOrd="0" parTransId="{F1FBA1A7-835D-4202-AFB4-2304292C2084}" sibTransId="{9A349ABF-6914-4FC9-A1F3-20EE57A91AC3}"/>
    <dgm:cxn modelId="{3BB719D6-C13B-401E-AA5E-452325C37F4F}" type="presOf" srcId="{BBB154D9-E669-40AD-BFCB-8EFBB5AE036D}" destId="{C19F5A2F-5CC6-4121-A036-FD181EB02D4A}" srcOrd="0" destOrd="0" presId="urn:microsoft.com/office/officeart/2005/8/layout/default"/>
    <dgm:cxn modelId="{199FD1EB-C4B9-453D-86F2-0EC6CF76B1D9}" srcId="{9F7DC3EB-9052-4BDB-A812-E64B99DA3070}" destId="{7717904A-3665-4B31-91F3-F93F16AEC38B}" srcOrd="4" destOrd="0" parTransId="{381DE644-01ED-4833-9FEF-144FE96DDE96}" sibTransId="{317B1EA3-9F0E-4A48-A384-5C56AA616077}"/>
    <dgm:cxn modelId="{187E86F2-D405-4A4E-9C02-BF3E9BBC7E11}" type="presParOf" srcId="{FA0BB057-4AAC-4994-BA5F-B9BF2A1EA3D5}" destId="{BA90A529-C069-4B08-B156-7CBCAC962A74}" srcOrd="0" destOrd="0" presId="urn:microsoft.com/office/officeart/2005/8/layout/default"/>
    <dgm:cxn modelId="{889A1D7B-C89D-4CFE-B821-AD1F6F61490A}" type="presParOf" srcId="{FA0BB057-4AAC-4994-BA5F-B9BF2A1EA3D5}" destId="{AFC602EB-DE46-4C76-AB3B-64E3EA43D0FA}" srcOrd="1" destOrd="0" presId="urn:microsoft.com/office/officeart/2005/8/layout/default"/>
    <dgm:cxn modelId="{07D02F74-4F93-4A8E-B0C2-2DE45045A817}" type="presParOf" srcId="{FA0BB057-4AAC-4994-BA5F-B9BF2A1EA3D5}" destId="{FCF8F305-27DB-46DB-B852-41B813549595}" srcOrd="2" destOrd="0" presId="urn:microsoft.com/office/officeart/2005/8/layout/default"/>
    <dgm:cxn modelId="{46CD0CAF-7C0D-4087-8655-36CFA16510A6}" type="presParOf" srcId="{FA0BB057-4AAC-4994-BA5F-B9BF2A1EA3D5}" destId="{70FCB793-0CFF-4105-8CD0-4FDAAA0F7259}" srcOrd="3" destOrd="0" presId="urn:microsoft.com/office/officeart/2005/8/layout/default"/>
    <dgm:cxn modelId="{AC1FFAE2-B9DB-4E65-B967-5BBAA1754913}" type="presParOf" srcId="{FA0BB057-4AAC-4994-BA5F-B9BF2A1EA3D5}" destId="{C19F5A2F-5CC6-4121-A036-FD181EB02D4A}" srcOrd="4" destOrd="0" presId="urn:microsoft.com/office/officeart/2005/8/layout/default"/>
    <dgm:cxn modelId="{5B923471-43B2-419A-9B86-2A03319F9FFB}" type="presParOf" srcId="{FA0BB057-4AAC-4994-BA5F-B9BF2A1EA3D5}" destId="{486D473B-DFC5-4D01-94C8-CD14104BFFA0}" srcOrd="5" destOrd="0" presId="urn:microsoft.com/office/officeart/2005/8/layout/default"/>
    <dgm:cxn modelId="{430A0FEE-C7BD-4CC2-95D8-790A10DB1330}" type="presParOf" srcId="{FA0BB057-4AAC-4994-BA5F-B9BF2A1EA3D5}" destId="{A55B585E-1353-4BA4-BD6B-0A4C58C80F32}" srcOrd="6" destOrd="0" presId="urn:microsoft.com/office/officeart/2005/8/layout/default"/>
    <dgm:cxn modelId="{0A0BD32F-8F32-4BC9-BDC9-E3BC442BBD2F}" type="presParOf" srcId="{FA0BB057-4AAC-4994-BA5F-B9BF2A1EA3D5}" destId="{32CC8D21-E9B3-4D48-8BA2-B7E09C36798D}" srcOrd="7" destOrd="0" presId="urn:microsoft.com/office/officeart/2005/8/layout/default"/>
    <dgm:cxn modelId="{06990EDD-3129-47D2-9A45-331F1122B1BC}" type="presParOf" srcId="{FA0BB057-4AAC-4994-BA5F-B9BF2A1EA3D5}" destId="{F22E5F65-BAA2-4A8A-A360-AD2525055DAB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999109-0E33-4A25-B356-D9B7FCE2B8A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0C1A6A9-A463-493B-AF0B-8A493082FEFC}">
      <dgm:prSet/>
      <dgm:spPr/>
      <dgm:t>
        <a:bodyPr/>
        <a:lstStyle/>
        <a:p>
          <a:r>
            <a:rPr lang="en-US" b="1"/>
            <a:t>1. Cationic Complexes </a:t>
          </a:r>
          <a:r>
            <a:rPr lang="en-US"/>
            <a:t>Positively charged; act as cations in salts.</a:t>
          </a:r>
          <a:br>
            <a:rPr lang="en-US"/>
          </a:br>
          <a:r>
            <a:rPr lang="en-US" b="1"/>
            <a:t>Example:</a:t>
          </a:r>
          <a:r>
            <a:rPr lang="en-US"/>
            <a:t> [Co(NH₃)₆]Cl₃ → [Co(NH₃)₆]³⁺ + 3Cl⁻</a:t>
          </a:r>
          <a:br>
            <a:rPr lang="en-US"/>
          </a:br>
          <a:r>
            <a:rPr lang="en-US"/>
            <a:t>Common in coordination chemistry due to protonation or metal oxidation.</a:t>
          </a:r>
        </a:p>
      </dgm:t>
    </dgm:pt>
    <dgm:pt modelId="{438A8700-062E-4912-9093-BF2A104CA463}" type="parTrans" cxnId="{CD2CED78-ACBC-42BF-B1AA-DD0E53A8377E}">
      <dgm:prSet/>
      <dgm:spPr/>
      <dgm:t>
        <a:bodyPr/>
        <a:lstStyle/>
        <a:p>
          <a:endParaRPr lang="en-US"/>
        </a:p>
      </dgm:t>
    </dgm:pt>
    <dgm:pt modelId="{BAC25EEC-5EF1-4794-8140-EF8A4E1A6F84}" type="sibTrans" cxnId="{CD2CED78-ACBC-42BF-B1AA-DD0E53A8377E}">
      <dgm:prSet/>
      <dgm:spPr/>
      <dgm:t>
        <a:bodyPr/>
        <a:lstStyle/>
        <a:p>
          <a:endParaRPr lang="en-US"/>
        </a:p>
      </dgm:t>
    </dgm:pt>
    <dgm:pt modelId="{2C681657-B1C6-4318-9CF6-660E1ECD4D8B}">
      <dgm:prSet/>
      <dgm:spPr/>
      <dgm:t>
        <a:bodyPr/>
        <a:lstStyle/>
        <a:p>
          <a:r>
            <a:rPr lang="en-US" b="1"/>
            <a:t>2. Anionic Complexes </a:t>
          </a:r>
          <a:r>
            <a:rPr lang="en-US"/>
            <a:t>Negatively charged; act as anions in salts.</a:t>
          </a:r>
          <a:br>
            <a:rPr lang="en-US"/>
          </a:br>
          <a:r>
            <a:rPr lang="en-US" b="1"/>
            <a:t>Example:</a:t>
          </a:r>
          <a:r>
            <a:rPr lang="en-US"/>
            <a:t> K₄[Fe(CN)₆] → 4K⁺ + [Fe(CN)₆]⁴⁻</a:t>
          </a:r>
          <a:br>
            <a:rPr lang="en-US"/>
          </a:br>
          <a:r>
            <a:rPr lang="en-US"/>
            <a:t>These complexes often exhibit high thermodynamic stability.</a:t>
          </a:r>
        </a:p>
      </dgm:t>
    </dgm:pt>
    <dgm:pt modelId="{2A3FE441-E771-48F2-AD1F-E76246CE8815}" type="parTrans" cxnId="{4D62563B-AE7D-405E-AFC7-9311011440A1}">
      <dgm:prSet/>
      <dgm:spPr/>
      <dgm:t>
        <a:bodyPr/>
        <a:lstStyle/>
        <a:p>
          <a:endParaRPr lang="en-US"/>
        </a:p>
      </dgm:t>
    </dgm:pt>
    <dgm:pt modelId="{ECA53585-A63E-45DA-B014-90A8CCA39A69}" type="sibTrans" cxnId="{4D62563B-AE7D-405E-AFC7-9311011440A1}">
      <dgm:prSet/>
      <dgm:spPr/>
      <dgm:t>
        <a:bodyPr/>
        <a:lstStyle/>
        <a:p>
          <a:endParaRPr lang="en-US"/>
        </a:p>
      </dgm:t>
    </dgm:pt>
    <dgm:pt modelId="{7240AF73-1939-430A-BB5B-2BF6EBE546C5}">
      <dgm:prSet/>
      <dgm:spPr/>
      <dgm:t>
        <a:bodyPr/>
        <a:lstStyle/>
        <a:p>
          <a:r>
            <a:rPr lang="en-US" b="1"/>
            <a:t>3. Neutral Complexes </a:t>
          </a:r>
          <a:r>
            <a:rPr lang="en-US"/>
            <a:t>Carry no net charge.</a:t>
          </a:r>
          <a:br>
            <a:rPr lang="en-US"/>
          </a:br>
          <a:r>
            <a:rPr lang="en-US" b="1"/>
            <a:t>Example:</a:t>
          </a:r>
          <a:r>
            <a:rPr lang="en-US"/>
            <a:t> [Ni(CO)₄] and [Pt(NH₃)₂Cl₂].</a:t>
          </a:r>
          <a:br>
            <a:rPr lang="en-US"/>
          </a:br>
          <a:r>
            <a:rPr lang="en-US"/>
            <a:t>Many neutral complexes are important in </a:t>
          </a:r>
          <a:r>
            <a:rPr lang="en-US" b="1"/>
            <a:t>catalysis</a:t>
          </a:r>
          <a:r>
            <a:rPr lang="en-US"/>
            <a:t> and </a:t>
          </a:r>
          <a:r>
            <a:rPr lang="en-US" b="1"/>
            <a:t>organometallic chemistry</a:t>
          </a:r>
          <a:r>
            <a:rPr lang="en-US"/>
            <a:t>.</a:t>
          </a:r>
        </a:p>
      </dgm:t>
    </dgm:pt>
    <dgm:pt modelId="{1A5736CD-7C6A-4907-BD06-5CB8DD35C336}" type="parTrans" cxnId="{69A603A0-DED0-4EC1-A03D-767EA4AE40A8}">
      <dgm:prSet/>
      <dgm:spPr/>
      <dgm:t>
        <a:bodyPr/>
        <a:lstStyle/>
        <a:p>
          <a:endParaRPr lang="en-US"/>
        </a:p>
      </dgm:t>
    </dgm:pt>
    <dgm:pt modelId="{36B98C3C-6561-4D1C-977E-94EFCCAB162D}" type="sibTrans" cxnId="{69A603A0-DED0-4EC1-A03D-767EA4AE40A8}">
      <dgm:prSet/>
      <dgm:spPr/>
      <dgm:t>
        <a:bodyPr/>
        <a:lstStyle/>
        <a:p>
          <a:endParaRPr lang="en-US"/>
        </a:p>
      </dgm:t>
    </dgm:pt>
    <dgm:pt modelId="{7E6E7679-0C25-4938-9D80-28470CAB533F}" type="pres">
      <dgm:prSet presAssocID="{27999109-0E33-4A25-B356-D9B7FCE2B8A3}" presName="linear" presStyleCnt="0">
        <dgm:presLayoutVars>
          <dgm:animLvl val="lvl"/>
          <dgm:resizeHandles val="exact"/>
        </dgm:presLayoutVars>
      </dgm:prSet>
      <dgm:spPr/>
    </dgm:pt>
    <dgm:pt modelId="{92F165BA-4606-4B24-8718-76B5449F0868}" type="pres">
      <dgm:prSet presAssocID="{70C1A6A9-A463-493B-AF0B-8A493082FEF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B02A008-CE0D-46E5-9BAE-653B066B659E}" type="pres">
      <dgm:prSet presAssocID="{BAC25EEC-5EF1-4794-8140-EF8A4E1A6F84}" presName="spacer" presStyleCnt="0"/>
      <dgm:spPr/>
    </dgm:pt>
    <dgm:pt modelId="{02339BA9-5990-4101-A974-34AA75F99EF2}" type="pres">
      <dgm:prSet presAssocID="{2C681657-B1C6-4318-9CF6-660E1ECD4D8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16F04E6-81DC-4F58-831F-6E373115A2D9}" type="pres">
      <dgm:prSet presAssocID="{ECA53585-A63E-45DA-B014-90A8CCA39A69}" presName="spacer" presStyleCnt="0"/>
      <dgm:spPr/>
    </dgm:pt>
    <dgm:pt modelId="{C904C4AB-D847-42DD-BA9A-1689A909237D}" type="pres">
      <dgm:prSet presAssocID="{7240AF73-1939-430A-BB5B-2BF6EBE546C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21C1004-FF5F-4A90-8E29-BB62050BFA12}" type="presOf" srcId="{70C1A6A9-A463-493B-AF0B-8A493082FEFC}" destId="{92F165BA-4606-4B24-8718-76B5449F0868}" srcOrd="0" destOrd="0" presId="urn:microsoft.com/office/officeart/2005/8/layout/vList2"/>
    <dgm:cxn modelId="{4D62563B-AE7D-405E-AFC7-9311011440A1}" srcId="{27999109-0E33-4A25-B356-D9B7FCE2B8A3}" destId="{2C681657-B1C6-4318-9CF6-660E1ECD4D8B}" srcOrd="1" destOrd="0" parTransId="{2A3FE441-E771-48F2-AD1F-E76246CE8815}" sibTransId="{ECA53585-A63E-45DA-B014-90A8CCA39A69}"/>
    <dgm:cxn modelId="{CD2CED78-ACBC-42BF-B1AA-DD0E53A8377E}" srcId="{27999109-0E33-4A25-B356-D9B7FCE2B8A3}" destId="{70C1A6A9-A463-493B-AF0B-8A493082FEFC}" srcOrd="0" destOrd="0" parTransId="{438A8700-062E-4912-9093-BF2A104CA463}" sibTransId="{BAC25EEC-5EF1-4794-8140-EF8A4E1A6F84}"/>
    <dgm:cxn modelId="{69A603A0-DED0-4EC1-A03D-767EA4AE40A8}" srcId="{27999109-0E33-4A25-B356-D9B7FCE2B8A3}" destId="{7240AF73-1939-430A-BB5B-2BF6EBE546C5}" srcOrd="2" destOrd="0" parTransId="{1A5736CD-7C6A-4907-BD06-5CB8DD35C336}" sibTransId="{36B98C3C-6561-4D1C-977E-94EFCCAB162D}"/>
    <dgm:cxn modelId="{E5D8FDB5-1BAF-4307-97E4-882E1DCB8C50}" type="presOf" srcId="{7240AF73-1939-430A-BB5B-2BF6EBE546C5}" destId="{C904C4AB-D847-42DD-BA9A-1689A909237D}" srcOrd="0" destOrd="0" presId="urn:microsoft.com/office/officeart/2005/8/layout/vList2"/>
    <dgm:cxn modelId="{05CC88D1-28E0-4B8F-BF55-EA695220A1F4}" type="presOf" srcId="{27999109-0E33-4A25-B356-D9B7FCE2B8A3}" destId="{7E6E7679-0C25-4938-9D80-28470CAB533F}" srcOrd="0" destOrd="0" presId="urn:microsoft.com/office/officeart/2005/8/layout/vList2"/>
    <dgm:cxn modelId="{3932BEF5-EA74-4F70-9452-F3255C8019E7}" type="presOf" srcId="{2C681657-B1C6-4318-9CF6-660E1ECD4D8B}" destId="{02339BA9-5990-4101-A974-34AA75F99EF2}" srcOrd="0" destOrd="0" presId="urn:microsoft.com/office/officeart/2005/8/layout/vList2"/>
    <dgm:cxn modelId="{87EA4AE2-9BF9-4987-861D-5AA6853219FA}" type="presParOf" srcId="{7E6E7679-0C25-4938-9D80-28470CAB533F}" destId="{92F165BA-4606-4B24-8718-76B5449F0868}" srcOrd="0" destOrd="0" presId="urn:microsoft.com/office/officeart/2005/8/layout/vList2"/>
    <dgm:cxn modelId="{F60D33EB-35B7-41E6-98C1-0A1DE8922054}" type="presParOf" srcId="{7E6E7679-0C25-4938-9D80-28470CAB533F}" destId="{0B02A008-CE0D-46E5-9BAE-653B066B659E}" srcOrd="1" destOrd="0" presId="urn:microsoft.com/office/officeart/2005/8/layout/vList2"/>
    <dgm:cxn modelId="{285E2DF4-05D4-41B8-8065-F486E98989DF}" type="presParOf" srcId="{7E6E7679-0C25-4938-9D80-28470CAB533F}" destId="{02339BA9-5990-4101-A974-34AA75F99EF2}" srcOrd="2" destOrd="0" presId="urn:microsoft.com/office/officeart/2005/8/layout/vList2"/>
    <dgm:cxn modelId="{F34667B9-BF05-4A99-A964-A0FFF35C3D06}" type="presParOf" srcId="{7E6E7679-0C25-4938-9D80-28470CAB533F}" destId="{116F04E6-81DC-4F58-831F-6E373115A2D9}" srcOrd="3" destOrd="0" presId="urn:microsoft.com/office/officeart/2005/8/layout/vList2"/>
    <dgm:cxn modelId="{2A62DF9D-D225-48E4-BF5C-030EDDED0947}" type="presParOf" srcId="{7E6E7679-0C25-4938-9D80-28470CAB533F}" destId="{C904C4AB-D847-42DD-BA9A-1689A909237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90A529-C069-4B08-B156-7CBCAC962A74}">
      <dsp:nvSpPr>
        <dsp:cNvPr id="0" name=""/>
        <dsp:cNvSpPr/>
      </dsp:nvSpPr>
      <dsp:spPr>
        <a:xfrm>
          <a:off x="154719" y="2359"/>
          <a:ext cx="2657260" cy="15943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By overall charge</a:t>
          </a:r>
          <a:r>
            <a:rPr lang="en-US" sz="2000" kern="1200"/>
            <a:t> — cationic, anionic, or neutral complexes.</a:t>
          </a:r>
        </a:p>
      </dsp:txBody>
      <dsp:txXfrm>
        <a:off x="154719" y="2359"/>
        <a:ext cx="2657260" cy="1594356"/>
      </dsp:txXfrm>
    </dsp:sp>
    <dsp:sp modelId="{FCF8F305-27DB-46DB-B852-41B813549595}">
      <dsp:nvSpPr>
        <dsp:cNvPr id="0" name=""/>
        <dsp:cNvSpPr/>
      </dsp:nvSpPr>
      <dsp:spPr>
        <a:xfrm>
          <a:off x="3077706" y="2359"/>
          <a:ext cx="2657260" cy="15943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By the type of ligands</a:t>
          </a:r>
          <a:r>
            <a:rPr lang="en-US" sz="2000" kern="1200"/>
            <a:t> — simple, chelating, or polydentate.</a:t>
          </a:r>
        </a:p>
      </dsp:txBody>
      <dsp:txXfrm>
        <a:off x="3077706" y="2359"/>
        <a:ext cx="2657260" cy="1594356"/>
      </dsp:txXfrm>
    </dsp:sp>
    <dsp:sp modelId="{C19F5A2F-5CC6-4121-A036-FD181EB02D4A}">
      <dsp:nvSpPr>
        <dsp:cNvPr id="0" name=""/>
        <dsp:cNvSpPr/>
      </dsp:nvSpPr>
      <dsp:spPr>
        <a:xfrm>
          <a:off x="154719" y="1862442"/>
          <a:ext cx="2657260" cy="159435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By the nature of the metal center</a:t>
          </a:r>
          <a:r>
            <a:rPr lang="en-US" sz="2000" kern="1200"/>
            <a:t> — transition or non-transition metals.</a:t>
          </a:r>
        </a:p>
      </dsp:txBody>
      <dsp:txXfrm>
        <a:off x="154719" y="1862442"/>
        <a:ext cx="2657260" cy="1594356"/>
      </dsp:txXfrm>
    </dsp:sp>
    <dsp:sp modelId="{A55B585E-1353-4BA4-BD6B-0A4C58C80F32}">
      <dsp:nvSpPr>
        <dsp:cNvPr id="0" name=""/>
        <dsp:cNvSpPr/>
      </dsp:nvSpPr>
      <dsp:spPr>
        <a:xfrm>
          <a:off x="3077706" y="1862442"/>
          <a:ext cx="2657260" cy="15943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By coordination number and geometry</a:t>
          </a:r>
          <a:r>
            <a:rPr lang="en-US" sz="2000" kern="1200"/>
            <a:t> — linear, tetrahedral, square planar, or octahedral.</a:t>
          </a:r>
        </a:p>
      </dsp:txBody>
      <dsp:txXfrm>
        <a:off x="3077706" y="1862442"/>
        <a:ext cx="2657260" cy="1594356"/>
      </dsp:txXfrm>
    </dsp:sp>
    <dsp:sp modelId="{F22E5F65-BAA2-4A8A-A360-AD2525055DAB}">
      <dsp:nvSpPr>
        <dsp:cNvPr id="0" name=""/>
        <dsp:cNvSpPr/>
      </dsp:nvSpPr>
      <dsp:spPr>
        <a:xfrm>
          <a:off x="1616212" y="3722524"/>
          <a:ext cx="2657260" cy="159435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By oxidation state</a:t>
          </a:r>
          <a:r>
            <a:rPr lang="en-US" sz="2000" kern="1200"/>
            <a:t> — low- or high-oxidation-state complexes.</a:t>
          </a:r>
        </a:p>
      </dsp:txBody>
      <dsp:txXfrm>
        <a:off x="1616212" y="3722524"/>
        <a:ext cx="2657260" cy="15943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F165BA-4606-4B24-8718-76B5449F0868}">
      <dsp:nvSpPr>
        <dsp:cNvPr id="0" name=""/>
        <dsp:cNvSpPr/>
      </dsp:nvSpPr>
      <dsp:spPr>
        <a:xfrm>
          <a:off x="0" y="145020"/>
          <a:ext cx="5889686" cy="163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1. Cationic Complexes </a:t>
          </a:r>
          <a:r>
            <a:rPr lang="en-US" sz="2000" kern="1200"/>
            <a:t>Positively charged; act as cations in salts.</a:t>
          </a:r>
          <a:br>
            <a:rPr lang="en-US" sz="2000" kern="1200"/>
          </a:br>
          <a:r>
            <a:rPr lang="en-US" sz="2000" b="1" kern="1200"/>
            <a:t>Example:</a:t>
          </a:r>
          <a:r>
            <a:rPr lang="en-US" sz="2000" kern="1200"/>
            <a:t> [Co(NH₃)₆]Cl₃ → [Co(NH₃)₆]³⁺ + 3Cl⁻</a:t>
          </a:r>
          <a:br>
            <a:rPr lang="en-US" sz="2000" kern="1200"/>
          </a:br>
          <a:r>
            <a:rPr lang="en-US" sz="2000" kern="1200"/>
            <a:t>Common in coordination chemistry due to protonation or metal oxidation.</a:t>
          </a:r>
        </a:p>
      </dsp:txBody>
      <dsp:txXfrm>
        <a:off x="79961" y="224981"/>
        <a:ext cx="5729764" cy="1478078"/>
      </dsp:txXfrm>
    </dsp:sp>
    <dsp:sp modelId="{02339BA9-5990-4101-A974-34AA75F99EF2}">
      <dsp:nvSpPr>
        <dsp:cNvPr id="0" name=""/>
        <dsp:cNvSpPr/>
      </dsp:nvSpPr>
      <dsp:spPr>
        <a:xfrm>
          <a:off x="0" y="1840620"/>
          <a:ext cx="5889686" cy="1638000"/>
        </a:xfrm>
        <a:prstGeom prst="roundRect">
          <a:avLst/>
        </a:prstGeom>
        <a:solidFill>
          <a:schemeClr val="accent2">
            <a:hueOff val="1327892"/>
            <a:satOff val="4567"/>
            <a:lumOff val="-88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2. Anionic Complexes </a:t>
          </a:r>
          <a:r>
            <a:rPr lang="en-US" sz="2000" kern="1200"/>
            <a:t>Negatively charged; act as anions in salts.</a:t>
          </a:r>
          <a:br>
            <a:rPr lang="en-US" sz="2000" kern="1200"/>
          </a:br>
          <a:r>
            <a:rPr lang="en-US" sz="2000" b="1" kern="1200"/>
            <a:t>Example:</a:t>
          </a:r>
          <a:r>
            <a:rPr lang="en-US" sz="2000" kern="1200"/>
            <a:t> K₄[Fe(CN)₆] → 4K⁺ + [Fe(CN)₆]⁴⁻</a:t>
          </a:r>
          <a:br>
            <a:rPr lang="en-US" sz="2000" kern="1200"/>
          </a:br>
          <a:r>
            <a:rPr lang="en-US" sz="2000" kern="1200"/>
            <a:t>These complexes often exhibit high thermodynamic stability.</a:t>
          </a:r>
        </a:p>
      </dsp:txBody>
      <dsp:txXfrm>
        <a:off x="79961" y="1920581"/>
        <a:ext cx="5729764" cy="1478078"/>
      </dsp:txXfrm>
    </dsp:sp>
    <dsp:sp modelId="{C904C4AB-D847-42DD-BA9A-1689A909237D}">
      <dsp:nvSpPr>
        <dsp:cNvPr id="0" name=""/>
        <dsp:cNvSpPr/>
      </dsp:nvSpPr>
      <dsp:spPr>
        <a:xfrm>
          <a:off x="0" y="3536220"/>
          <a:ext cx="5889686" cy="1638000"/>
        </a:xfrm>
        <a:prstGeom prst="roundRect">
          <a:avLst/>
        </a:prstGeom>
        <a:solidFill>
          <a:schemeClr val="accent2">
            <a:hueOff val="2655785"/>
            <a:satOff val="9135"/>
            <a:lumOff val="-1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3. Neutral Complexes </a:t>
          </a:r>
          <a:r>
            <a:rPr lang="en-US" sz="2000" kern="1200"/>
            <a:t>Carry no net charge.</a:t>
          </a:r>
          <a:br>
            <a:rPr lang="en-US" sz="2000" kern="1200"/>
          </a:br>
          <a:r>
            <a:rPr lang="en-US" sz="2000" b="1" kern="1200"/>
            <a:t>Example:</a:t>
          </a:r>
          <a:r>
            <a:rPr lang="en-US" sz="2000" kern="1200"/>
            <a:t> [Ni(CO)₄] and [Pt(NH₃)₂Cl₂].</a:t>
          </a:r>
          <a:br>
            <a:rPr lang="en-US" sz="2000" kern="1200"/>
          </a:br>
          <a:r>
            <a:rPr lang="en-US" sz="2000" kern="1200"/>
            <a:t>Many neutral complexes are important in </a:t>
          </a:r>
          <a:r>
            <a:rPr lang="en-US" sz="2000" b="1" kern="1200"/>
            <a:t>catalysis</a:t>
          </a:r>
          <a:r>
            <a:rPr lang="en-US" sz="2000" kern="1200"/>
            <a:t> and </a:t>
          </a:r>
          <a:r>
            <a:rPr lang="en-US" sz="2000" b="1" kern="1200"/>
            <a:t>organometallic chemistry</a:t>
          </a:r>
          <a:r>
            <a:rPr lang="en-US" sz="2000" kern="1200"/>
            <a:t>.</a:t>
          </a:r>
        </a:p>
      </dsp:txBody>
      <dsp:txXfrm>
        <a:off x="79961" y="3616181"/>
        <a:ext cx="5729764" cy="1478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86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970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763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640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7660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56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8341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35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0812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71097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2131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09858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6BF2F-16A1-BA58-C1CE-6DE87706FE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coordination compounds.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46CD7C-D396-7E1C-F26C-34A4E9E87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algn="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PhD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Bakhadur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Askar</a:t>
            </a:r>
            <a:endParaRPr lang="ru-KZ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37323D-9213-7BEF-9429-B2649E9BA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56" y="120969"/>
            <a:ext cx="1609483" cy="16643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7AF29E9-9729-A5C7-A457-0D61F478F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8544" y="56164"/>
            <a:ext cx="1755800" cy="17314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A55B464-B79B-E189-7779-4A5B1FAD7F18}"/>
              </a:ext>
            </a:extLst>
          </p:cNvPr>
          <p:cNvSpPr txBox="1"/>
          <p:nvPr/>
        </p:nvSpPr>
        <p:spPr>
          <a:xfrm>
            <a:off x="1850279" y="307328"/>
            <a:ext cx="8281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Al-Farabi Kazakh National University</a:t>
            </a:r>
            <a:endParaRPr lang="ru-RU" dirty="0"/>
          </a:p>
          <a:p>
            <a:pPr algn="ctr"/>
            <a:r>
              <a:rPr lang="en-US" dirty="0"/>
              <a:t>Faculty of Chemistry and Chemical technology</a:t>
            </a:r>
            <a:endParaRPr lang="ru-RU" dirty="0"/>
          </a:p>
          <a:p>
            <a:pPr algn="ctr"/>
            <a:r>
              <a:rPr lang="en-US" dirty="0"/>
              <a:t>Department of General and Inorganic Chemistry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16320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4EBC7A-3ED6-B45D-CA5F-A44ABF2FE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  <a:endParaRPr lang="ru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20B23AF-34F9-AF23-D588-EF7453EAB06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Coordination compounds are chemical substances in which a central metal atom or ion is bonded to one or more ligands through coordinate covalent bonds.</a:t>
                </a:r>
                <a:br>
                  <a:rPr lang="en-US" dirty="0"/>
                </a:br>
                <a:r>
                  <a:rPr lang="en-US" dirty="0"/>
                  <a:t>These compounds are of great importance in inorganic, biological, and materials chemistry due to their diverse properties and functions.</a:t>
                </a:r>
              </a:p>
              <a:p>
                <a:pPr marL="0" indent="0">
                  <a:buNone/>
                </a:pPr>
                <a:r>
                  <a:rPr lang="en-US" dirty="0"/>
                  <a:t>General formula: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"/>
                          <m:ctrlPr>
                            <a:rPr lang="ar-IQ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IQ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  <m:d>
                            <m:dPr>
                              <m:endChr m:val=""/>
                              <m:ctrlPr>
                                <a:rPr lang="ar-IQ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IQ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sSub>
                                <m:sSubPr>
                                  <m:ctrlPr>
                                    <a:rPr lang="ar-IQ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 b="0" smtClean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ar-IQ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ar-IQ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 b="0" smtClean="0">
                                          <a:latin typeface="Cambria Math" panose="02040503050406030204" pitchFamily="18" charset="0"/>
                                        </a:rPr>
                                        <m:t>]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ar-IQ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ar-IQ" b="0" smtClean="0">
                                      <a:latin typeface="Cambria Math" panose="02040503050406030204" pitchFamily="18" charset="0"/>
                                    </a:rPr>
                                    <m:t>+/−</m:t>
                                  </m:r>
                                </m:sup>
                              </m:sSup>
                            </m:e>
                          </m:d>
                        </m:e>
                      </m:d>
                    </m:oMath>
                  </m:oMathPara>
                </a14:m>
                <a:endParaRPr lang="ar-IQ" dirty="0"/>
              </a:p>
              <a:p>
                <a:pPr marL="0" indent="0">
                  <a:buNone/>
                </a:pPr>
                <a:r>
                  <a:rPr lang="en-US" sz="1600" dirty="0"/>
                  <a:t>where:</a:t>
                </a:r>
              </a:p>
              <a:p>
                <a:pPr marL="0" indent="0">
                  <a:buNone/>
                </a:pPr>
                <a:r>
                  <a:rPr lang="en-US" sz="1600" i="1" dirty="0"/>
                  <a:t>M</a:t>
                </a:r>
                <a:r>
                  <a:rPr lang="en-US" sz="1600" dirty="0"/>
                  <a:t> = central metal atom/ion</a:t>
                </a:r>
              </a:p>
              <a:p>
                <a:pPr marL="0" indent="0">
                  <a:buNone/>
                </a:pPr>
                <a:r>
                  <a:rPr lang="en-US" sz="1600" i="1" dirty="0"/>
                  <a:t>L</a:t>
                </a:r>
                <a:r>
                  <a:rPr lang="en-US" sz="1600" dirty="0"/>
                  <a:t> = ligand</a:t>
                </a:r>
              </a:p>
              <a:p>
                <a:pPr marL="0" indent="0">
                  <a:buNone/>
                </a:pPr>
                <a:r>
                  <a:rPr lang="en-US" sz="1600" i="1" dirty="0"/>
                  <a:t>n</a:t>
                </a:r>
                <a:r>
                  <a:rPr lang="en-US" sz="1600" dirty="0"/>
                  <a:t> = number of ligands</a:t>
                </a:r>
              </a:p>
              <a:p>
                <a:pPr marL="0" indent="0">
                  <a:buNone/>
                </a:pPr>
                <a:r>
                  <a:rPr lang="en-US" sz="1600" i="1" dirty="0"/>
                  <a:t>x</a:t>
                </a:r>
                <a:r>
                  <a:rPr lang="en-US" sz="1600" dirty="0"/>
                  <a:t> = charge on the complex</a:t>
                </a:r>
              </a:p>
              <a:p>
                <a:pPr marL="0" indent="0">
                  <a:buNone/>
                </a:pPr>
                <a:r>
                  <a:rPr lang="en-US" dirty="0"/>
                  <a:t>The classification of coordination compounds helps chemists understand their structure, reactivity, stability, and applications.</a:t>
                </a:r>
              </a:p>
              <a:p>
                <a:pPr marL="0" indent="0">
                  <a:buNone/>
                </a:pPr>
                <a:endParaRPr lang="ru-KZ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20B23AF-34F9-AF23-D588-EF7453EAB0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443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0582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B5E326A3-EB92-4BDA-9F77-45197E0CB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0">
            <a:extLst>
              <a:ext uri="{FF2B5EF4-FFF2-40B4-BE49-F238E27FC236}">
                <a16:creationId xmlns:a16="http://schemas.microsoft.com/office/drawing/2014/main" id="{B4E7D395-0531-4A17-A276-FDA3EB779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9" name="Rectangle 12">
            <a:extLst>
              <a:ext uri="{FF2B5EF4-FFF2-40B4-BE49-F238E27FC236}">
                <a16:creationId xmlns:a16="http://schemas.microsoft.com/office/drawing/2014/main" id="{CAC996C7-7B84-4645-9AA1-6EA85EAB4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229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F70AA-E05B-B98C-246C-4355BD6F1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7191" y="1064365"/>
            <a:ext cx="2856582" cy="3313671"/>
          </a:xfrm>
        </p:spPr>
        <p:txBody>
          <a:bodyPr>
            <a:normAutofit/>
          </a:bodyPr>
          <a:lstStyle/>
          <a:p>
            <a:pPr algn="l"/>
            <a:r>
              <a:rPr lang="en-US" sz="3100" b="1">
                <a:solidFill>
                  <a:schemeClr val="bg1"/>
                </a:solidFill>
              </a:rPr>
              <a:t>Classification criteria</a:t>
            </a:r>
            <a:endParaRPr lang="ru-KZ" sz="3100">
              <a:solidFill>
                <a:schemeClr val="bg1"/>
              </a:solidFill>
            </a:endParaRPr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32DC315B-5680-47D9-B827-34D012FB1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769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graphicFrame>
        <p:nvGraphicFramePr>
          <p:cNvPr id="21" name="Объект 2">
            <a:extLst>
              <a:ext uri="{FF2B5EF4-FFF2-40B4-BE49-F238E27FC236}">
                <a16:creationId xmlns:a16="http://schemas.microsoft.com/office/drawing/2014/main" id="{C92C31F4-9EBB-8D53-FE07-EBF8A4A20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3478074"/>
              </p:ext>
            </p:extLst>
          </p:nvPr>
        </p:nvGraphicFramePr>
        <p:xfrm>
          <a:off x="5507182" y="897534"/>
          <a:ext cx="5889686" cy="531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20294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5E326A3-EB92-4BDA-9F77-45197E0CB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4E7D395-0531-4A17-A276-FDA3EB779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AC996C7-7B84-4645-9AA1-6EA85EAB4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229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FE4BB-1FDC-5870-7494-8F857A3BA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7191" y="1064365"/>
            <a:ext cx="2856582" cy="3313671"/>
          </a:xfrm>
        </p:spPr>
        <p:txBody>
          <a:bodyPr>
            <a:normAutofit/>
          </a:bodyPr>
          <a:lstStyle/>
          <a:p>
            <a:pPr algn="l"/>
            <a:r>
              <a:rPr lang="en-US" b="1">
                <a:solidFill>
                  <a:schemeClr val="bg1"/>
                </a:solidFill>
              </a:rPr>
              <a:t>Cationic, anionic, and neutral complexes</a:t>
            </a:r>
            <a:endParaRPr lang="ru-KZ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DC315B-5680-47D9-B827-34D012FB1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769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73F08B56-4878-7451-0ACA-A38A0EB230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716338"/>
              </p:ext>
            </p:extLst>
          </p:nvPr>
        </p:nvGraphicFramePr>
        <p:xfrm>
          <a:off x="5507182" y="897534"/>
          <a:ext cx="5889686" cy="531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19192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97DEA-484A-6D82-B1FD-FFED1BD6F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Classification based on ligand type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860982-F30E-2D9C-FB75-BEE0C0146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Ligands define the properties, stability, and reactivity of complexes.</a:t>
            </a:r>
          </a:p>
          <a:p>
            <a:pPr marL="0" indent="0">
              <a:buNone/>
            </a:pPr>
            <a:r>
              <a:rPr lang="en-US" b="1" dirty="0"/>
              <a:t>Monodentate ligands — donate one lone pair (e.g., NH₃, H₂O, Cl⁻).</a:t>
            </a:r>
          </a:p>
          <a:p>
            <a:pPr marL="0" indent="0">
              <a:buNone/>
            </a:pPr>
            <a:r>
              <a:rPr lang="en-US" b="1" dirty="0"/>
              <a:t>Bidentate ligands — donate two pairs from two donor atoms (e.g., ethylenediamine, oxalate).</a:t>
            </a:r>
          </a:p>
          <a:p>
            <a:pPr marL="0" indent="0">
              <a:buNone/>
            </a:pPr>
            <a:r>
              <a:rPr lang="en-US" b="1" dirty="0"/>
              <a:t>Polydentate ligands — donate multiple electron pairs (e.g., EDTA⁴⁻).</a:t>
            </a:r>
          </a:p>
          <a:p>
            <a:pPr marL="0" indent="0">
              <a:buNone/>
            </a:pPr>
            <a:r>
              <a:rPr lang="en-US" b="1" dirty="0"/>
              <a:t>Ambidentate ligands — can attach through two different atoms (e.g., SCN⁻ can bind via S or N).</a:t>
            </a:r>
          </a:p>
          <a:p>
            <a:pPr marL="0" indent="0">
              <a:buNone/>
            </a:pPr>
            <a:r>
              <a:rPr lang="en-US" b="1" dirty="0"/>
              <a:t>Bridging ligands — link two or more metal centers (</a:t>
            </a:r>
            <a:r>
              <a:rPr lang="el-GR" b="1" dirty="0"/>
              <a:t>μ₂-</a:t>
            </a:r>
            <a:r>
              <a:rPr lang="en-US" b="1" dirty="0"/>
              <a:t>OH, </a:t>
            </a:r>
            <a:r>
              <a:rPr lang="el-GR" b="1" dirty="0"/>
              <a:t>μ₂-</a:t>
            </a:r>
            <a:r>
              <a:rPr lang="en-US" b="1" dirty="0"/>
              <a:t>Cl).</a:t>
            </a:r>
          </a:p>
          <a:p>
            <a:pPr marL="0" indent="0">
              <a:buNone/>
            </a:pPr>
            <a:r>
              <a:rPr lang="en-US" b="1" dirty="0"/>
              <a:t>Chelation, the formation of ring structures with a single metal, significantly increases complex stability (the </a:t>
            </a:r>
            <a:r>
              <a:rPr lang="en-US" b="1" i="1" dirty="0"/>
              <a:t>chelate effect</a:t>
            </a:r>
            <a:r>
              <a:rPr lang="en-US" b="1" dirty="0"/>
              <a:t>).</a:t>
            </a:r>
          </a:p>
          <a:p>
            <a:pPr marL="0" indent="0">
              <a:buNone/>
            </a:pP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393741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EEC6F8-5FEE-7CF0-3308-C59C2683C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Based on metal center and geometry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8626D5-122E-5D16-19CD-4C20A24520C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1. Metal Type</a:t>
            </a:r>
          </a:p>
          <a:p>
            <a:pPr marL="0" indent="0">
              <a:buNone/>
            </a:pPr>
            <a:r>
              <a:rPr lang="en-US" dirty="0"/>
              <a:t>Transition metal complexes: e.g., [Fe(CN)₆]³⁻, [Cu(NH₃)₄]²⁺</a:t>
            </a:r>
          </a:p>
          <a:p>
            <a:pPr marL="457200" lvl="1" indent="0">
              <a:buNone/>
            </a:pPr>
            <a:r>
              <a:rPr lang="en-US" dirty="0"/>
              <a:t>Exhibit variable oxidation states, color, and magnetism.</a:t>
            </a:r>
          </a:p>
          <a:p>
            <a:pPr marL="0" indent="0">
              <a:buNone/>
            </a:pPr>
            <a:r>
              <a:rPr lang="en-US" dirty="0"/>
              <a:t>Non-transition complexes: e.g., [</a:t>
            </a:r>
            <a:r>
              <a:rPr lang="en-US" dirty="0" err="1"/>
              <a:t>AlF</a:t>
            </a:r>
            <a:r>
              <a:rPr lang="en-US" dirty="0"/>
              <a:t>₆]³⁻, [Zn(H₂O)₄]²⁺</a:t>
            </a:r>
          </a:p>
          <a:p>
            <a:pPr marL="457200" lvl="1" indent="0">
              <a:buNone/>
            </a:pPr>
            <a:r>
              <a:rPr lang="en-US" dirty="0"/>
              <a:t>Typically colorless and less reactive.</a:t>
            </a:r>
          </a:p>
          <a:p>
            <a:pPr marL="0" indent="0">
              <a:buNone/>
            </a:pP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A843F33-8F47-53D2-8B51-FBD05EA14D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2. Geometry</a:t>
            </a:r>
          </a:p>
          <a:p>
            <a:pPr marL="0" indent="0">
              <a:buNone/>
            </a:pPr>
            <a:r>
              <a:rPr lang="en-US" dirty="0"/>
              <a:t>Coordination number 2: Linear (e.g., [Ag(NH₃)₂]⁺)</a:t>
            </a:r>
          </a:p>
          <a:p>
            <a:pPr marL="0" indent="0">
              <a:buNone/>
            </a:pPr>
            <a:r>
              <a:rPr lang="en-US" dirty="0"/>
              <a:t>Coordination number 4: Tetrahedral ([</a:t>
            </a:r>
            <a:r>
              <a:rPr lang="en-US" dirty="0" err="1"/>
              <a:t>NiCl</a:t>
            </a:r>
            <a:r>
              <a:rPr lang="en-US" dirty="0"/>
              <a:t>₄]²⁻) or square planar ([Pt(NH₃)₂Cl₂])</a:t>
            </a:r>
          </a:p>
          <a:p>
            <a:pPr marL="0" indent="0">
              <a:buNone/>
            </a:pPr>
            <a:r>
              <a:rPr lang="en-US" dirty="0"/>
              <a:t>Coordination number 6: Octahedral ([Fe(CN)₆]³⁻, [Cr(H₂O)₆]³⁺)</a:t>
            </a:r>
          </a:p>
          <a:p>
            <a:pPr marL="0" indent="0">
              <a:buNone/>
            </a:pPr>
            <a:r>
              <a:rPr lang="en-US" dirty="0"/>
              <a:t>Geometry influences spectroscopic properties, magnetism, and reactivity.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5067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E310F-F37D-1B9D-75C4-E84C0CACD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Mixed-ligand and polynuclear complexes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DBFEFA-40EE-0848-6BFE-3AA5E37312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1. Mixed-Ligand Complexes</a:t>
            </a:r>
          </a:p>
          <a:p>
            <a:pPr marL="0" indent="0">
              <a:buNone/>
            </a:pPr>
            <a:r>
              <a:rPr lang="en-US" b="1" dirty="0"/>
              <a:t>Contain different types of ligands in the same coordination sphere.</a:t>
            </a:r>
            <a:br>
              <a:rPr lang="en-US" b="1" dirty="0"/>
            </a:br>
            <a:r>
              <a:rPr lang="en-US" b="1" dirty="0"/>
              <a:t>Example: [Co(NH₃)₄Cl₂]⁺ — contains both NH₃ and Cl⁻ ligands.</a:t>
            </a:r>
            <a:br>
              <a:rPr lang="en-US" b="1" dirty="0"/>
            </a:br>
            <a:r>
              <a:rPr lang="en-US" b="1" dirty="0"/>
              <a:t>These complexes are useful for studying selectivity and ligand competition.</a:t>
            </a:r>
          </a:p>
          <a:p>
            <a:pPr marL="0" indent="0">
              <a:buNone/>
            </a:pPr>
            <a:endParaRPr lang="ru-KZ" b="1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E162E3-98DB-73FE-C3F1-DDC68CCBB2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2. Polynuclear Complexes</a:t>
            </a:r>
          </a:p>
          <a:p>
            <a:pPr marL="0" indent="0">
              <a:buNone/>
            </a:pPr>
            <a:r>
              <a:rPr lang="en-US" b="1" dirty="0"/>
              <a:t>Contain two or more metal centers, often bridged by ligands.</a:t>
            </a:r>
            <a:br>
              <a:rPr lang="en-US" b="1" dirty="0"/>
            </a:br>
            <a:r>
              <a:rPr lang="en-US" b="1" dirty="0"/>
              <a:t>Examples: [Fe₂(CO)₉], [Cr₂(</a:t>
            </a:r>
            <a:r>
              <a:rPr lang="en-US" b="1" dirty="0" err="1"/>
              <a:t>OAc</a:t>
            </a:r>
            <a:r>
              <a:rPr lang="en-US" b="1" dirty="0"/>
              <a:t>)₄(H₂O)₂].</a:t>
            </a:r>
            <a:br>
              <a:rPr lang="en-US" b="1" dirty="0"/>
            </a:br>
            <a:r>
              <a:rPr lang="en-US" b="1" dirty="0"/>
              <a:t>Polynuclear species exhibit metal–metal bonding and cooperative reactivity, common in catalysis and biological systems (e.g., hemerythrin, nitrogenase).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690389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7AD094-2CAB-CD2F-5F5D-42F396EA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5C9B43-1E37-A973-7769-0AC2BF2B9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Coordination compounds can be classified based on charge, ligand type, geometry, and metal center.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Cationic, anionic, and neutral complexes differ in stability and solubility.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Ligands may be monodentate, polydentate, ambidentate, or bridging.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Transition metal complexes show variable oxidation states and rich colors.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Mixed-ligand and polynuclear complexes demonstrate structural and functional complexity.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These systems are central to chemistry, catalysis, medicine, and materials science.</a:t>
            </a:r>
          </a:p>
          <a:p>
            <a:pPr>
              <a:buFont typeface="Wingdings" panose="05000000000000000000" pitchFamily="2" charset="2"/>
              <a:buChar char="q"/>
            </a:pP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1358169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04DBDB-6E73-C87A-45DB-608276321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167" y="2590984"/>
            <a:ext cx="7369642" cy="3608480"/>
          </a:xfrm>
        </p:spPr>
        <p:txBody>
          <a:bodyPr>
            <a:normAutofit/>
          </a:bodyPr>
          <a:lstStyle/>
          <a:p>
            <a:pPr algn="l"/>
            <a:r>
              <a:rPr lang="en-US" sz="8000"/>
              <a:t>Thank you for attention!</a:t>
            </a:r>
            <a:endParaRPr lang="ru-KZ" sz="8000"/>
          </a:p>
        </p:txBody>
      </p:sp>
    </p:spTree>
    <p:extLst>
      <p:ext uri="{BB962C8B-B14F-4D97-AF65-F5344CB8AC3E}">
        <p14:creationId xmlns:p14="http://schemas.microsoft.com/office/powerpoint/2010/main" val="174924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Мэдисон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Мэдисон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эдисон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TM16401375[[fn=Мэдисон]]</Template>
  <TotalTime>75</TotalTime>
  <Words>839</Words>
  <Application>Microsoft Office PowerPoint</Application>
  <PresentationFormat>Широкоэкранный</PresentationFormat>
  <Paragraphs>59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Cambria Math</vt:lpstr>
      <vt:lpstr>MS Shell Dlg 2</vt:lpstr>
      <vt:lpstr>Wingdings</vt:lpstr>
      <vt:lpstr>Wingdings 3</vt:lpstr>
      <vt:lpstr>Мэдисон</vt:lpstr>
      <vt:lpstr>Types of coordination compounds.</vt:lpstr>
      <vt:lpstr>Introduction</vt:lpstr>
      <vt:lpstr>Classification criteria</vt:lpstr>
      <vt:lpstr>Cationic, anionic, and neutral complexes</vt:lpstr>
      <vt:lpstr>Classification based on ligand type</vt:lpstr>
      <vt:lpstr>Based on metal center and geometry</vt:lpstr>
      <vt:lpstr>Mixed-ligand and polynuclear complexes</vt:lpstr>
      <vt:lpstr>Summary</vt:lpstr>
      <vt:lpstr>Thank you for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eze</dc:creator>
  <cp:lastModifiedBy>eze</cp:lastModifiedBy>
  <cp:revision>4</cp:revision>
  <dcterms:created xsi:type="dcterms:W3CDTF">2025-11-06T06:59:55Z</dcterms:created>
  <dcterms:modified xsi:type="dcterms:W3CDTF">2025-11-06T11:38:43Z</dcterms:modified>
</cp:coreProperties>
</file>